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78" r:id="rId4"/>
    <p:sldId id="258" r:id="rId5"/>
    <p:sldId id="259" r:id="rId6"/>
    <p:sldId id="260" r:id="rId7"/>
    <p:sldId id="262" r:id="rId8"/>
    <p:sldId id="270" r:id="rId9"/>
    <p:sldId id="271" r:id="rId10"/>
    <p:sldId id="272" r:id="rId11"/>
    <p:sldId id="276" r:id="rId12"/>
    <p:sldId id="273"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6" d="100"/>
          <a:sy n="66" d="100"/>
        </p:scale>
        <p:origin x="-534" y="-102"/>
      </p:cViewPr>
      <p:guideLst>
        <p:guide orient="horz" pos="2161"/>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0E161-8D5A-4AEC-A5E5-DFC5295859FB}" type="datetimeFigureOut">
              <a:rPr lang="ru-RU" smtClean="0"/>
              <a:t>22.04.2024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2FD58-7CBC-4CA4-AB5C-FA8CA8F27680}" type="slidenum">
              <a:rPr lang="ru-RU" smtClean="0"/>
              <a:t>‹#›</a:t>
            </a:fld>
            <a:endParaRPr lang="ru-RU"/>
          </a:p>
        </p:txBody>
      </p:sp>
    </p:spTree>
    <p:extLst>
      <p:ext uri="{BB962C8B-B14F-4D97-AF65-F5344CB8AC3E}">
        <p14:creationId xmlns:p14="http://schemas.microsoft.com/office/powerpoint/2010/main" val="101702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D8ED0DF-3BE8-4890-B8D2-733D2699324E}" type="datetimeFigureOut">
              <a:rPr lang="ru-RU" smtClean="0"/>
              <a:t>22.04.2024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8ED0DF-3BE8-4890-B8D2-733D2699324E}" type="datetimeFigureOut">
              <a:rPr lang="ru-RU" smtClean="0"/>
              <a:t>22.04.2024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8ED0DF-3BE8-4890-B8D2-733D2699324E}" type="datetimeFigureOut">
              <a:rPr lang="ru-RU" smtClean="0"/>
              <a:t>22.04.2024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8ED0DF-3BE8-4890-B8D2-733D2699324E}" type="datetimeFigureOut">
              <a:rPr lang="ru-RU" smtClean="0"/>
              <a:t>22.04.2024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D8ED0DF-3BE8-4890-B8D2-733D2699324E}" type="datetimeFigureOut">
              <a:rPr lang="ru-RU" smtClean="0"/>
              <a:t>22.04.2024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D8ED0DF-3BE8-4890-B8D2-733D2699324E}" type="datetimeFigureOut">
              <a:rPr lang="ru-RU" smtClean="0"/>
              <a:t>22.04.2024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D8ED0DF-3BE8-4890-B8D2-733D2699324E}" type="datetimeFigureOut">
              <a:rPr lang="ru-RU" smtClean="0"/>
              <a:t>22.04.2024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D8ED0DF-3BE8-4890-B8D2-733D2699324E}" type="datetimeFigureOut">
              <a:rPr lang="ru-RU" smtClean="0"/>
              <a:t>22.04.2024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8ED0DF-3BE8-4890-B8D2-733D2699324E}" type="datetimeFigureOut">
              <a:rPr lang="ru-RU" smtClean="0"/>
              <a:t>22.04.2024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8ED0DF-3BE8-4890-B8D2-733D2699324E}" type="datetimeFigureOut">
              <a:rPr lang="ru-RU" smtClean="0"/>
              <a:t>22.04.2024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D8ED0DF-3BE8-4890-B8D2-733D2699324E}" type="datetimeFigureOut">
              <a:rPr lang="ru-RU" smtClean="0"/>
              <a:t>22.04.2024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27B0F3-1EA4-4E5C-A826-50B0A8F0C88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ED0DF-3BE8-4890-B8D2-733D2699324E}" type="datetimeFigureOut">
              <a:rPr lang="ru-RU" smtClean="0"/>
              <a:t>22.04.2024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7B0F3-1EA4-4E5C-A826-50B0A8F0C88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09226" y="795636"/>
            <a:ext cx="8863550" cy="1322070"/>
          </a:xfrm>
          <a:prstGeom prst="rect">
            <a:avLst/>
          </a:prstGeom>
          <a:noFill/>
        </p:spPr>
        <p:txBody>
          <a:bodyPr wrap="square" lIns="91440" tIns="45720" rIns="91440" bIns="45720">
            <a:spAutoFit/>
          </a:bodyPr>
          <a:lstStyle/>
          <a:p>
            <a:pPr algn="ctr"/>
            <a:r>
              <a:rPr lang="ru-RU" sz="4000" b="0" cap="none" spc="0" dirty="0" smtClean="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Использование в работе с детьми шумовых музыкальных инструментов. </a:t>
            </a:r>
            <a:endParaRPr lang="ru-RU" sz="4000" b="0" cap="none" spc="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866743" y="4745950"/>
            <a:ext cx="4325257" cy="923330"/>
          </a:xfrm>
          <a:prstGeom prst="rect">
            <a:avLst/>
          </a:prstGeom>
          <a:noFill/>
        </p:spPr>
        <p:txBody>
          <a:bodyPr wrap="square" lIns="91440" tIns="45720" rIns="91440" bIns="45720">
            <a:spAutoFit/>
          </a:bodyPr>
          <a:lstStyle/>
          <a:p>
            <a:pPr algn="ctr"/>
            <a:r>
              <a:rPr lang="ru-RU"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Музыкальный руководитель </a:t>
            </a:r>
          </a:p>
          <a:p>
            <a:pPr algn="ctr"/>
            <a:r>
              <a:rPr lang="ru-RU"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МБДОУ «Ермаковский детский сад №4» </a:t>
            </a:r>
          </a:p>
          <a:p>
            <a:pPr algn="ctr"/>
            <a:r>
              <a:rPr lang="ru-RU"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Клюева Елена Валериевна</a:t>
            </a:r>
          </a:p>
        </p:txBody>
      </p:sp>
      <p:sp>
        <p:nvSpPr>
          <p:cNvPr id="1028" name="AutoShape 4" descr="E:\%D0%9A%D0%BE%D0%BD%D1%81%D1%83%D0%BB%D1%8C%D1%82%D0%B0%D1%86%D0%B8%D0%B8\%D0%9A%D0%BE%D0%BD%D1%81%D1%83%D0%BB%D1%8C%D1%82%D0%B0%D1%86%D0%B8%D0%B8 %D0%B4%D0%BB%D1%8F %D0%B2%D0%BE%D1%81%D0%BF%D0%B8%D1%82%D0%B0%D1%82%D0%B5%D0%BB%D0%B5%D0%B9\%D0%9F%D1%80%D0%B5%D0%B7%D0%B5%D0%BD%D1%82%D0%B0%D1%86%D0%B8%D1%8F %D0%BE%D0%BF%D1%8B%D1%82%D0%B0 %D0%BF%D0%BE %D0%BF%D1%80%D0%B8%D0%BC%D0%B5%D0%BD%D0%B5%D0%BD%D0%B8%D1%8E %D1%81%D0%B0%D0%BC%D0%BE%D0%B4%D0%B5%D0%BB%D1%8C%D0%BD%D1%8B%D1%85 %D1%88%D1%83%D0%BC %D0%B8%D0%BD%D1%81%D1%82%D1%80%D1%83%D0%BC%D0%B5%D0%BD%D1%82%D0%BE%D0%B2\depositphotos_2512039-stock-illustration-spring-song-background.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032" name="AutoShape 8" descr="https://static3.depositphotos.com/1000792/251/v/600/depositphotos_2512039-stock-illustration-spring-song-backgroun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034" name="AutoShape 10" descr="https://static3.depositphotos.com/1000792/251/v/600/depositphotos_2512039-stock-illustration-spring-song-background.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1040" name="Picture 16" descr="https://www.pinclipart.com/picdir/big/0-9098_music-notes-clip-art-png-music-music-notes.png"/>
          <p:cNvPicPr>
            <a:picLocks noChangeAspect="1" noChangeArrowheads="1"/>
          </p:cNvPicPr>
          <p:nvPr/>
        </p:nvPicPr>
        <p:blipFill>
          <a:blip r:embed="rId2" cstate="print"/>
          <a:srcRect/>
          <a:stretch>
            <a:fillRect/>
          </a:stretch>
        </p:blipFill>
        <p:spPr bwMode="auto">
          <a:xfrm>
            <a:off x="1064904" y="2702234"/>
            <a:ext cx="6847030" cy="296704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муз фоны (1)\муз фоны\oie_c45MFTHIf9OP.jpg"/>
          <p:cNvPicPr>
            <a:picLocks noChangeAspect="1" noChangeArrowheads="1"/>
          </p:cNvPicPr>
          <p:nvPr/>
        </p:nvPicPr>
        <p:blipFill>
          <a:blip r:embed="rId2" cstate="print"/>
          <a:srcRect/>
          <a:stretch>
            <a:fillRect/>
          </a:stretch>
        </p:blipFill>
        <p:spPr bwMode="auto">
          <a:xfrm>
            <a:off x="0" y="2296"/>
            <a:ext cx="12194495" cy="6855704"/>
          </a:xfrm>
          <a:prstGeom prst="rect">
            <a:avLst/>
          </a:prstGeom>
          <a:noFill/>
        </p:spPr>
      </p:pic>
      <p:graphicFrame>
        <p:nvGraphicFramePr>
          <p:cNvPr id="3" name="Таблица 2"/>
          <p:cNvGraphicFramePr>
            <a:graphicFrameLocks noGrp="1"/>
          </p:cNvGraphicFramePr>
          <p:nvPr/>
        </p:nvGraphicFramePr>
        <p:xfrm>
          <a:off x="1209822" y="604911"/>
          <a:ext cx="9340947" cy="5212080"/>
        </p:xfrm>
        <a:graphic>
          <a:graphicData uri="http://schemas.openxmlformats.org/drawingml/2006/table">
            <a:tbl>
              <a:tblPr firstRow="1" bandRow="1">
                <a:tableStyleId>{5C22544A-7EE6-4342-B048-85BDC9FD1C3A}</a:tableStyleId>
              </a:tblPr>
              <a:tblGrid>
                <a:gridCol w="9340947"/>
              </a:tblGrid>
              <a:tr h="4138115">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ru-RU" sz="2400" b="1" kern="1200" dirty="0" smtClean="0">
                          <a:solidFill>
                            <a:srgbClr val="FF0000"/>
                          </a:solidFill>
                          <a:latin typeface="Times New Roman" panose="02020603050405020304" pitchFamily="18" charset="0"/>
                          <a:ea typeface="+mn-ea"/>
                          <a:cs typeface="Times New Roman" panose="02020603050405020304" pitchFamily="18" charset="0"/>
                        </a:rPr>
                        <a:t>Результаты</a:t>
                      </a:r>
                      <a:r>
                        <a:rPr lang="ru-RU" sz="2400" b="1" kern="1200" baseline="0" dirty="0" smtClean="0">
                          <a:solidFill>
                            <a:srgbClr val="FF0000"/>
                          </a:solidFill>
                          <a:latin typeface="Times New Roman" panose="02020603050405020304" pitchFamily="18" charset="0"/>
                          <a:ea typeface="+mn-ea"/>
                          <a:cs typeface="Times New Roman" panose="02020603050405020304" pitchFamily="18" charset="0"/>
                        </a:rPr>
                        <a:t> использования в работе с детьми шумовых  инструментов. </a:t>
                      </a:r>
                      <a:endParaRPr lang="ru-RU" sz="2400" b="1" kern="1200" dirty="0" smtClean="0">
                        <a:solidFill>
                          <a:srgbClr val="FF0000"/>
                        </a:solidFill>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ru-RU" sz="2400" b="0" kern="1200" dirty="0" smtClean="0">
                          <a:solidFill>
                            <a:schemeClr val="tx1"/>
                          </a:solidFill>
                          <a:latin typeface="Times New Roman" panose="02020603050405020304" pitchFamily="18" charset="0"/>
                          <a:ea typeface="+mn-ea"/>
                          <a:cs typeface="Times New Roman" panose="02020603050405020304" pitchFamily="18" charset="0"/>
                        </a:rPr>
                        <a:t>По результатам своей работы, обучая детей игре на шумовых музыкальных инструментах, я заметила, что у них улучшается качество выполнения музыкально - ритмических движений (четче воспроизводят ритм). У детей проявляется песенное, танцевальное, игровое, музыкальное творчество. Дети с удовольствием проявляют творчество при </a:t>
                      </a:r>
                      <a:r>
                        <a:rPr lang="ru-RU" sz="2400" b="0" kern="1200" dirty="0" err="1" smtClean="0">
                          <a:solidFill>
                            <a:schemeClr val="tx1"/>
                          </a:solidFill>
                          <a:latin typeface="Times New Roman" panose="02020603050405020304" pitchFamily="18" charset="0"/>
                          <a:ea typeface="+mn-ea"/>
                          <a:cs typeface="Times New Roman" panose="02020603050405020304" pitchFamily="18" charset="0"/>
                        </a:rPr>
                        <a:t>музицировании</a:t>
                      </a:r>
                      <a:r>
                        <a:rPr lang="ru-RU" sz="2400" b="0" kern="1200" dirty="0" smtClean="0">
                          <a:solidFill>
                            <a:schemeClr val="tx1"/>
                          </a:solidFill>
                          <a:latin typeface="Times New Roman" panose="02020603050405020304" pitchFamily="18" charset="0"/>
                          <a:ea typeface="+mn-ea"/>
                          <a:cs typeface="Times New Roman" panose="02020603050405020304" pitchFamily="18" charset="0"/>
                        </a:rPr>
                        <a:t> на  музыкальных инструментах. Для многих детей игра помогает передать чувства, внутренний духовный мир. Это прекрасное средство не только индивидуального развития, но и развития мышления, творческой инициативы, сознательных отношений между детьми. Дети проявляют активный интерес и желание заниматься музыкой.</a:t>
                      </a:r>
                    </a:p>
                    <a:p>
                      <a:endParaRPr lang="ru-RU" sz="2400" b="0" kern="1200" dirty="0" smtClean="0">
                        <a:solidFill>
                          <a:schemeClr val="tx1"/>
                        </a:solidFill>
                        <a:latin typeface="Times New Roman" panose="02020603050405020304" pitchFamily="18" charset="0"/>
                        <a:ea typeface="+mn-ea"/>
                        <a:cs typeface="Times New Roman" panose="02020603050405020304" pitchFamily="18" charset="0"/>
                      </a:endParaRPr>
                    </a:p>
                  </a:txBody>
                  <a:tcPr>
                    <a:solidFill>
                      <a:schemeClr val="bg2"/>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a:stretch>
            <a:fillRect/>
          </a:stretch>
        </p:blipFill>
        <p:spPr>
          <a:xfrm>
            <a:off x="0" y="0"/>
            <a:ext cx="12201525" cy="6858000"/>
          </a:xfrm>
          <a:prstGeom prst="rect">
            <a:avLst/>
          </a:prstGeom>
        </p:spPr>
      </p:pic>
      <p:pic>
        <p:nvPicPr>
          <p:cNvPr id="3" name="Изображение 2" descr="IMG_20240416_110552_478"/>
          <p:cNvPicPr>
            <a:picLocks noChangeAspect="1"/>
          </p:cNvPicPr>
          <p:nvPr/>
        </p:nvPicPr>
        <p:blipFill>
          <a:blip r:embed="rId3"/>
          <a:srcRect b="30769"/>
          <a:stretch>
            <a:fillRect/>
          </a:stretch>
        </p:blipFill>
        <p:spPr>
          <a:xfrm>
            <a:off x="274955" y="0"/>
            <a:ext cx="5143500" cy="4747895"/>
          </a:xfrm>
          <a:prstGeom prst="rect">
            <a:avLst/>
          </a:prstGeom>
        </p:spPr>
      </p:pic>
      <p:pic>
        <p:nvPicPr>
          <p:cNvPr id="4" name="Изображение 3" descr="IMG_20240416_111110_502"/>
          <p:cNvPicPr>
            <a:picLocks noChangeAspect="1"/>
          </p:cNvPicPr>
          <p:nvPr/>
        </p:nvPicPr>
        <p:blipFill>
          <a:blip r:embed="rId4"/>
          <a:stretch>
            <a:fillRect/>
          </a:stretch>
        </p:blipFill>
        <p:spPr>
          <a:xfrm>
            <a:off x="5652135" y="1348105"/>
            <a:ext cx="6181725" cy="46361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муз фоны (1)\муз фоны\oie_c45MFTHIf9OP.jpg"/>
          <p:cNvPicPr>
            <a:picLocks noChangeAspect="1" noChangeArrowheads="1"/>
          </p:cNvPicPr>
          <p:nvPr/>
        </p:nvPicPr>
        <p:blipFill>
          <a:blip r:embed="rId2" cstate="print"/>
          <a:srcRect/>
          <a:stretch>
            <a:fillRect/>
          </a:stretch>
        </p:blipFill>
        <p:spPr bwMode="auto">
          <a:xfrm>
            <a:off x="0" y="2296"/>
            <a:ext cx="12194495" cy="6855704"/>
          </a:xfrm>
          <a:prstGeom prst="rect">
            <a:avLst/>
          </a:prstGeom>
          <a:noFill/>
        </p:spPr>
      </p:pic>
      <p:sp>
        <p:nvSpPr>
          <p:cNvPr id="5" name="Прямоугольник 4"/>
          <p:cNvSpPr/>
          <p:nvPr/>
        </p:nvSpPr>
        <p:spPr>
          <a:xfrm>
            <a:off x="1941341" y="1927273"/>
            <a:ext cx="9186203"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Благодарю за внимание!</a:t>
            </a:r>
            <a:endParaRPr lang="ru-RU"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муз фоны (1)\муз фоны\oie_c45MFTHIf9OP.jpg"/>
          <p:cNvPicPr>
            <a:picLocks noChangeAspect="1" noChangeArrowheads="1"/>
          </p:cNvPicPr>
          <p:nvPr/>
        </p:nvPicPr>
        <p:blipFill>
          <a:blip r:embed="rId2" cstate="print"/>
          <a:srcRect/>
          <a:stretch>
            <a:fillRect/>
          </a:stretch>
        </p:blipFill>
        <p:spPr bwMode="auto">
          <a:xfrm>
            <a:off x="0" y="2296"/>
            <a:ext cx="12194495" cy="6855704"/>
          </a:xfrm>
          <a:prstGeom prst="rect">
            <a:avLst/>
          </a:prstGeom>
          <a:noFill/>
        </p:spPr>
      </p:pic>
      <p:graphicFrame>
        <p:nvGraphicFramePr>
          <p:cNvPr id="4" name="Таблица 3"/>
          <p:cNvGraphicFramePr>
            <a:graphicFrameLocks noGrp="1"/>
          </p:cNvGraphicFramePr>
          <p:nvPr/>
        </p:nvGraphicFramePr>
        <p:xfrm>
          <a:off x="955675" y="443230"/>
          <a:ext cx="10280015" cy="5193665"/>
        </p:xfrm>
        <a:graphic>
          <a:graphicData uri="http://schemas.openxmlformats.org/drawingml/2006/table">
            <a:tbl>
              <a:tblPr firstRow="1" bandRow="1">
                <a:tableStyleId>{5C22544A-7EE6-4342-B048-85BDC9FD1C3A}</a:tableStyleId>
              </a:tblPr>
              <a:tblGrid>
                <a:gridCol w="10280015"/>
              </a:tblGrid>
              <a:tr h="5193665">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ru-RU" sz="2400" b="1" kern="1200" dirty="0" smtClean="0">
                          <a:solidFill>
                            <a:schemeClr val="tx1"/>
                          </a:solidFill>
                          <a:latin typeface="Times New Roman" panose="02020603050405020304" pitchFamily="18" charset="0"/>
                          <a:ea typeface="+mn-ea"/>
                          <a:cs typeface="Times New Roman" panose="02020603050405020304" pitchFamily="18" charset="0"/>
                        </a:rPr>
                        <a:t>Цель:</a:t>
                      </a:r>
                      <a:r>
                        <a:rPr lang="ru-RU" sz="2400" b="0" dirty="0" smtClean="0">
                          <a:solidFill>
                            <a:schemeClr val="tx1"/>
                          </a:solidFill>
                          <a:latin typeface="Times New Roman" panose="02020603050405020304" pitchFamily="18" charset="0"/>
                          <a:cs typeface="Times New Roman" panose="02020603050405020304" pitchFamily="18" charset="0"/>
                          <a:sym typeface="+mn-ea"/>
                        </a:rPr>
                        <a:t> Формирование и приобщения музыкальных способностей детей  посредством игры на  музыкальных шумовых инструментах.</a:t>
                      </a:r>
                      <a:endParaRPr lang="ru-RU" sz="24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endParaRPr lang="ru-RU" sz="24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ru-RU" sz="2400" b="1" kern="1200" dirty="0" smtClean="0">
                          <a:solidFill>
                            <a:schemeClr val="tx1"/>
                          </a:solidFill>
                          <a:latin typeface="Times New Roman" panose="02020603050405020304" pitchFamily="18" charset="0"/>
                          <a:ea typeface="+mn-ea"/>
                          <a:cs typeface="Times New Roman" panose="02020603050405020304" pitchFamily="18" charset="0"/>
                        </a:rPr>
                        <a:t>Задачи:  </a:t>
                      </a:r>
                      <a:endParaRPr lang="ru-RU" sz="2400" b="0" kern="1200" dirty="0" smtClean="0">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defRPr/>
                      </a:pPr>
                      <a:r>
                        <a:rPr lang="ru-RU" sz="2400" b="0" kern="1200" dirty="0" smtClean="0">
                          <a:solidFill>
                            <a:schemeClr val="tx1"/>
                          </a:solidFill>
                          <a:latin typeface="Times New Roman" panose="02020603050405020304" pitchFamily="18" charset="0"/>
                          <a:ea typeface="+mn-ea"/>
                          <a:cs typeface="Times New Roman" panose="02020603050405020304" pitchFamily="18" charset="0"/>
                        </a:rPr>
                        <a:t>1.знакомство с разновидностями детских элементарных музыкальных инструментов, овладение приёмами игры на них;</a:t>
                      </a:r>
                    </a:p>
                    <a:p>
                      <a:pPr marL="0" marR="0" indent="0" algn="just" defTabSz="914400" rtl="0" eaLnBrk="1" fontAlgn="auto" latinLnBrk="0" hangingPunct="1">
                        <a:lnSpc>
                          <a:spcPct val="100000"/>
                        </a:lnSpc>
                        <a:spcBef>
                          <a:spcPts val="0"/>
                        </a:spcBef>
                        <a:spcAft>
                          <a:spcPts val="0"/>
                        </a:spcAft>
                        <a:buClrTx/>
                        <a:buSzTx/>
                        <a:buFontTx/>
                        <a:buNone/>
                        <a:defRPr/>
                      </a:pPr>
                      <a:r>
                        <a:rPr lang="ru-RU" sz="2400" b="0" kern="1200" dirty="0" smtClean="0">
                          <a:solidFill>
                            <a:schemeClr val="tx1"/>
                          </a:solidFill>
                          <a:latin typeface="Times New Roman" panose="02020603050405020304" pitchFamily="18" charset="0"/>
                          <a:ea typeface="+mn-ea"/>
                          <a:cs typeface="Times New Roman" panose="02020603050405020304" pitchFamily="18" charset="0"/>
                        </a:rPr>
                        <a:t>2.формирование представлений о средствах музыкальной выразительности; </a:t>
                      </a:r>
                    </a:p>
                    <a:p>
                      <a:pPr marL="0" marR="0" indent="0" algn="just" defTabSz="914400" rtl="0" eaLnBrk="1" fontAlgn="auto" latinLnBrk="0" hangingPunct="1">
                        <a:lnSpc>
                          <a:spcPct val="100000"/>
                        </a:lnSpc>
                        <a:spcBef>
                          <a:spcPts val="0"/>
                        </a:spcBef>
                        <a:spcAft>
                          <a:spcPts val="0"/>
                        </a:spcAft>
                        <a:buClrTx/>
                        <a:buSzTx/>
                        <a:buFontTx/>
                        <a:buNone/>
                        <a:defRPr/>
                      </a:pPr>
                      <a:r>
                        <a:rPr lang="ru-RU" sz="2400" b="0" kern="1200" dirty="0" smtClean="0">
                          <a:solidFill>
                            <a:schemeClr val="tx1"/>
                          </a:solidFill>
                          <a:latin typeface="Times New Roman" panose="02020603050405020304" pitchFamily="18" charset="0"/>
                          <a:ea typeface="+mn-ea"/>
                          <a:cs typeface="Times New Roman" panose="02020603050405020304" pitchFamily="18" charset="0"/>
                        </a:rPr>
                        <a:t>3.развитие творческого потенциала, коллективных навыков игры на шумовых инструментах.</a:t>
                      </a:r>
                    </a:p>
                    <a:p>
                      <a:pPr marL="0" marR="0" indent="0" algn="just" defTabSz="914400" rtl="0" eaLnBrk="1" fontAlgn="auto" latinLnBrk="0" hangingPunct="1">
                        <a:lnSpc>
                          <a:spcPct val="100000"/>
                        </a:lnSpc>
                        <a:spcBef>
                          <a:spcPts val="0"/>
                        </a:spcBef>
                        <a:spcAft>
                          <a:spcPts val="0"/>
                        </a:spcAft>
                        <a:buClrTx/>
                        <a:buSzTx/>
                        <a:buFontTx/>
                        <a:buNone/>
                        <a:defRPr/>
                      </a:pPr>
                      <a:endParaRPr lang="ru-RU" sz="2400" b="0" kern="1200" dirty="0" smtClean="0">
                        <a:solidFill>
                          <a:schemeClr val="tx1"/>
                        </a:solidFill>
                        <a:latin typeface="Times New Roman" panose="02020603050405020304" pitchFamily="18" charset="0"/>
                        <a:ea typeface="+mn-ea"/>
                        <a:cs typeface="Times New Roman" panose="02020603050405020304" pitchFamily="18" charset="0"/>
                      </a:endParaRPr>
                    </a:p>
                  </a:txBody>
                  <a:tcPr>
                    <a:solidFill>
                      <a:schemeClr val="bg2"/>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муз фоны (1)\муз фоны\oie_c45MFTHIf9OP.jpg"/>
          <p:cNvPicPr>
            <a:picLocks noChangeAspect="1" noChangeArrowheads="1"/>
          </p:cNvPicPr>
          <p:nvPr/>
        </p:nvPicPr>
        <p:blipFill>
          <a:blip r:embed="rId2" cstate="print"/>
          <a:srcRect/>
          <a:stretch>
            <a:fillRect/>
          </a:stretch>
        </p:blipFill>
        <p:spPr bwMode="auto">
          <a:xfrm>
            <a:off x="0" y="2296"/>
            <a:ext cx="12194495" cy="6855704"/>
          </a:xfrm>
          <a:prstGeom prst="rect">
            <a:avLst/>
          </a:prstGeom>
          <a:noFill/>
        </p:spPr>
      </p:pic>
      <p:graphicFrame>
        <p:nvGraphicFramePr>
          <p:cNvPr id="4" name="Таблица 3"/>
          <p:cNvGraphicFramePr>
            <a:graphicFrameLocks noGrp="1"/>
          </p:cNvGraphicFramePr>
          <p:nvPr/>
        </p:nvGraphicFramePr>
        <p:xfrm>
          <a:off x="955964" y="443344"/>
          <a:ext cx="10280072" cy="5486189"/>
        </p:xfrm>
        <a:graphic>
          <a:graphicData uri="http://schemas.openxmlformats.org/drawingml/2006/table">
            <a:tbl>
              <a:tblPr firstRow="1" bandRow="1">
                <a:tableStyleId>{5C22544A-7EE6-4342-B048-85BDC9FD1C3A}</a:tableStyleId>
              </a:tblPr>
              <a:tblGrid>
                <a:gridCol w="10280072"/>
              </a:tblGrid>
              <a:tr h="5486189">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ru-RU" sz="2400" b="1" kern="1200" dirty="0" smtClean="0">
                          <a:solidFill>
                            <a:schemeClr val="tx1"/>
                          </a:solidFill>
                          <a:latin typeface="Times New Roman" panose="02020603050405020304" pitchFamily="18" charset="0"/>
                          <a:ea typeface="+mn-ea"/>
                          <a:cs typeface="Times New Roman" panose="02020603050405020304" pitchFamily="18" charset="0"/>
                        </a:rPr>
                        <a:t>Шумовые музыкальные инструменты - </a:t>
                      </a:r>
                      <a:r>
                        <a:rPr lang="ru-RU" sz="2400" b="0" kern="1200" dirty="0" smtClean="0">
                          <a:solidFill>
                            <a:schemeClr val="tx1"/>
                          </a:solidFill>
                          <a:latin typeface="Times New Roman" panose="02020603050405020304" pitchFamily="18" charset="0"/>
                          <a:ea typeface="+mn-ea"/>
                          <a:cs typeface="Times New Roman" panose="02020603050405020304" pitchFamily="18" charset="0"/>
                        </a:rPr>
                        <a:t>это самое интересное и привлекательное, что есть для маленьких детей в музыке. Не секрет, что у ребёнка игровое исследование звучащего мира начинается в самом раннем детстве: посудный оркестр на кухне, деревянные кубики и мебель, пищалки, свистульки, бумага и многое другое. Раздражающие взрослых звуки доставляют детям наслаждение. Дети стремятся ко всем предметам, из которых они могут самостоятельно извлечь звуки. Поддерживать этот интерес под силу нам взрослым, которые окружают ребёнка на всех этапах его формирования как личности. Роль ребенка может быть небольшой и очень простой, но качественно необходимой для его саморазвития.</a:t>
                      </a:r>
                    </a:p>
                  </a:txBody>
                  <a:tcPr>
                    <a:solidFill>
                      <a:schemeClr val="bg2"/>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муз фоны (1)\муз фоны\oie_c45MFTHIf9OP.jpg"/>
          <p:cNvPicPr>
            <a:picLocks noChangeAspect="1" noChangeArrowheads="1"/>
          </p:cNvPicPr>
          <p:nvPr/>
        </p:nvPicPr>
        <p:blipFill>
          <a:blip r:embed="rId2" cstate="print"/>
          <a:srcRect/>
          <a:stretch>
            <a:fillRect/>
          </a:stretch>
        </p:blipFill>
        <p:spPr bwMode="auto">
          <a:xfrm>
            <a:off x="0" y="2296"/>
            <a:ext cx="12194495" cy="6855704"/>
          </a:xfrm>
          <a:prstGeom prst="rect">
            <a:avLst/>
          </a:prstGeom>
          <a:noFill/>
        </p:spPr>
      </p:pic>
      <p:graphicFrame>
        <p:nvGraphicFramePr>
          <p:cNvPr id="2" name="Таблица 1"/>
          <p:cNvGraphicFramePr>
            <a:graphicFrameLocks noGrp="1"/>
          </p:cNvGraphicFramePr>
          <p:nvPr/>
        </p:nvGraphicFramePr>
        <p:xfrm>
          <a:off x="955965" y="367973"/>
          <a:ext cx="3829574" cy="5700317"/>
        </p:xfrm>
        <a:graphic>
          <a:graphicData uri="http://schemas.openxmlformats.org/drawingml/2006/table">
            <a:tbl>
              <a:tblPr firstRow="1" bandRow="1">
                <a:tableStyleId>{5C22544A-7EE6-4342-B048-85BDC9FD1C3A}</a:tableStyleId>
              </a:tblPr>
              <a:tblGrid>
                <a:gridCol w="3829574"/>
              </a:tblGrid>
              <a:tr h="5700317">
                <a:tc>
                  <a:txBody>
                    <a:bodyPr/>
                    <a:lstStyle/>
                    <a:p>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Общение детей с  шумовыми  инструментами  развивает в детях музыкальность, тонкость восприятия, ассоциативность, художественность. Инструменты могут быть как самодельные, так и заводские. Дети с большим интересом относятся  к  игре на инструментах.</a:t>
                      </a:r>
                    </a:p>
                  </a:txBody>
                  <a:tcPr>
                    <a:solidFill>
                      <a:schemeClr val="bg2"/>
                    </a:solidFill>
                  </a:tcPr>
                </a:tc>
              </a:tr>
            </a:tbl>
          </a:graphicData>
        </a:graphic>
      </p:graphicFrame>
      <p:sp>
        <p:nvSpPr>
          <p:cNvPr id="15362" name="AutoShape 2" descr="https://static5.depositphotos.com/1005250/466/v/600/depositphotos_4668093-stock-illustration-background-with-music-not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5364" name="AutoShape 4" descr="https://static5.depositphotos.com/1005250/466/v/600/depositphotos_4668093-stock-illustration-background-with-music-note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5366" name="AutoShape 6" descr="МУЗЫКА ТЕМА — стоковый вект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5368" name="AutoShape 8" descr="МУЗЫКА ТЕМА — стоковый вект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5370" name="AutoShape 10" descr="https://static9.depositphotos.com/1012125/1075/i/600/depositphotos_10751746-stock-photo-colored-stave-with-kids-sing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5372" name="AutoShape 12" descr="https://static9.depositphotos.com/1012125/1075/i/600/depositphotos_10751746-stock-photo-colored-stave-with-kids-singin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5377" name="AutoShape 17" descr="https://st.depositphotos.com/1030956/5175/v/450/depositphotos_51750481-stock-illustration-music-notes-composition-stylish-musica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4" name="Изображение 3" descr="IMG_20240416_101625_902"/>
          <p:cNvPicPr>
            <a:picLocks noChangeAspect="1"/>
          </p:cNvPicPr>
          <p:nvPr/>
        </p:nvPicPr>
        <p:blipFill>
          <a:blip r:embed="rId3"/>
          <a:stretch>
            <a:fillRect/>
          </a:stretch>
        </p:blipFill>
        <p:spPr>
          <a:xfrm>
            <a:off x="5191760" y="367665"/>
            <a:ext cx="6229985" cy="4953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муз фоны (1)\муз фоны\oie_c45MFTHIf9OP.jpg"/>
          <p:cNvPicPr>
            <a:picLocks noChangeAspect="1" noChangeArrowheads="1"/>
          </p:cNvPicPr>
          <p:nvPr/>
        </p:nvPicPr>
        <p:blipFill>
          <a:blip r:embed="rId2" cstate="print"/>
          <a:srcRect/>
          <a:stretch>
            <a:fillRect/>
          </a:stretch>
        </p:blipFill>
        <p:spPr bwMode="auto">
          <a:xfrm>
            <a:off x="0" y="2296"/>
            <a:ext cx="12194495" cy="6855704"/>
          </a:xfrm>
          <a:prstGeom prst="rect">
            <a:avLst/>
          </a:prstGeom>
          <a:noFill/>
        </p:spPr>
      </p:pic>
      <p:graphicFrame>
        <p:nvGraphicFramePr>
          <p:cNvPr id="3" name="Таблица 2"/>
          <p:cNvGraphicFramePr>
            <a:graphicFrameLocks noGrp="1"/>
          </p:cNvGraphicFramePr>
          <p:nvPr/>
        </p:nvGraphicFramePr>
        <p:xfrm>
          <a:off x="1344930" y="429260"/>
          <a:ext cx="9239250" cy="5925820"/>
        </p:xfrm>
        <a:graphic>
          <a:graphicData uri="http://schemas.openxmlformats.org/drawingml/2006/table">
            <a:tbl>
              <a:tblPr firstRow="1" bandRow="1">
                <a:tableStyleId>{5C22544A-7EE6-4342-B048-85BDC9FD1C3A}</a:tableStyleId>
              </a:tblPr>
              <a:tblGrid>
                <a:gridCol w="9239250"/>
              </a:tblGrid>
              <a:tr h="5925820">
                <a:tc>
                  <a:txBody>
                    <a:bodyPr/>
                    <a:lstStyle/>
                    <a:p>
                      <a:pPr algn="ctr"/>
                      <a:r>
                        <a:rPr lang="ru-RU" sz="2400" b="1" i="0" kern="1200" dirty="0" smtClean="0">
                          <a:solidFill>
                            <a:srgbClr val="FF0000"/>
                          </a:solidFill>
                          <a:latin typeface="Times New Roman" panose="02020603050405020304" pitchFamily="18" charset="0"/>
                          <a:ea typeface="+mn-ea"/>
                          <a:cs typeface="Times New Roman" panose="02020603050405020304" pitchFamily="18" charset="0"/>
                        </a:rPr>
                        <a:t>Назначение шумовых инструментов :     </a:t>
                      </a:r>
                    </a:p>
                    <a:p>
                      <a:r>
                        <a:rPr lang="ru-RU" sz="2400" b="0" kern="1200" dirty="0" smtClean="0">
                          <a:solidFill>
                            <a:schemeClr val="tx1"/>
                          </a:solidFill>
                          <a:latin typeface="Times New Roman" panose="02020603050405020304" pitchFamily="18" charset="0"/>
                          <a:ea typeface="+mn-ea"/>
                          <a:cs typeface="Times New Roman" panose="02020603050405020304" pitchFamily="18" charset="0"/>
                        </a:rPr>
                        <a:t>- яркие и интересные - отлично воздействуют на эмоциональный тонус дошкольников;</a:t>
                      </a:r>
                    </a:p>
                    <a:p>
                      <a:r>
                        <a:rPr lang="ru-RU" sz="2400" b="0" kern="1200" dirty="0" smtClean="0">
                          <a:solidFill>
                            <a:schemeClr val="tx1"/>
                          </a:solidFill>
                          <a:latin typeface="Times New Roman" panose="02020603050405020304" pitchFamily="18" charset="0"/>
                          <a:ea typeface="+mn-ea"/>
                          <a:cs typeface="Times New Roman" panose="02020603050405020304" pitchFamily="18" charset="0"/>
                        </a:rPr>
                        <a:t>-  являются замечательным средством развития музыкального восприятия и  слуха у ребенка;</a:t>
                      </a:r>
                    </a:p>
                    <a:p>
                      <a:r>
                        <a:rPr lang="ru-RU" sz="2400" b="0" kern="1200" dirty="0" smtClean="0">
                          <a:solidFill>
                            <a:schemeClr val="tx1"/>
                          </a:solidFill>
                          <a:latin typeface="Times New Roman" panose="02020603050405020304" pitchFamily="18" charset="0"/>
                          <a:ea typeface="+mn-ea"/>
                          <a:cs typeface="Times New Roman" panose="02020603050405020304" pitchFamily="18" charset="0"/>
                        </a:rPr>
                        <a:t>-  повышают интерес к музыке;</a:t>
                      </a:r>
                    </a:p>
                    <a:p>
                      <a:r>
                        <a:rPr lang="ru-RU" sz="2400" b="0" kern="1200" dirty="0" smtClean="0">
                          <a:solidFill>
                            <a:schemeClr val="tx1"/>
                          </a:solidFill>
                          <a:latin typeface="Times New Roman" panose="02020603050405020304" pitchFamily="18" charset="0"/>
                          <a:ea typeface="+mn-ea"/>
                          <a:cs typeface="Times New Roman" panose="02020603050405020304" pitchFamily="18" charset="0"/>
                        </a:rPr>
                        <a:t>-  эффективны для успешного развития  творческой активности у детей.</a:t>
                      </a:r>
                    </a:p>
                    <a:p>
                      <a:r>
                        <a:rPr lang="ru-RU" sz="2400" b="0" kern="1200" dirty="0" smtClean="0">
                          <a:solidFill>
                            <a:schemeClr val="tx1"/>
                          </a:solidFill>
                          <a:latin typeface="Times New Roman" panose="02020603050405020304" pitchFamily="18" charset="0"/>
                          <a:ea typeface="+mn-ea"/>
                          <a:cs typeface="Times New Roman" panose="02020603050405020304" pitchFamily="18" charset="0"/>
                        </a:rPr>
                        <a:t>Использование  шумовых инструментов при </a:t>
                      </a:r>
                      <a:r>
                        <a:rPr lang="ru-RU" sz="2400" b="0" kern="1200" dirty="0" err="1" smtClean="0">
                          <a:solidFill>
                            <a:schemeClr val="tx1"/>
                          </a:solidFill>
                          <a:latin typeface="Times New Roman" panose="02020603050405020304" pitchFamily="18" charset="0"/>
                          <a:ea typeface="+mn-ea"/>
                          <a:cs typeface="Times New Roman" panose="02020603050405020304" pitchFamily="18" charset="0"/>
                        </a:rPr>
                        <a:t>музицировании</a:t>
                      </a:r>
                      <a:r>
                        <a:rPr lang="ru-RU" sz="2400" b="0" kern="1200" dirty="0" smtClean="0">
                          <a:solidFill>
                            <a:schemeClr val="tx1"/>
                          </a:solidFill>
                          <a:latin typeface="Times New Roman" panose="02020603050405020304" pitchFamily="18" charset="0"/>
                          <a:ea typeface="+mn-ea"/>
                          <a:cs typeface="Times New Roman" panose="02020603050405020304" pitchFamily="18" charset="0"/>
                        </a:rPr>
                        <a:t> позволяет ребёнку сочетать игру с пением и с движениями, способствует развитию двигательной активности и чувства ритма. Играя на музыкальных инструментах, дети понимают все, что окружает нас, звучит, и каждый звук может стать музыкой. </a:t>
                      </a:r>
                    </a:p>
                    <a:p>
                      <a:endParaRPr lang="ru-RU" sz="2400" b="0" kern="1200" dirty="0" smtClean="0">
                        <a:solidFill>
                          <a:schemeClr val="tx1"/>
                        </a:solidFill>
                        <a:latin typeface="Times New Roman" panose="02020603050405020304" pitchFamily="18" charset="0"/>
                        <a:ea typeface="+mn-ea"/>
                        <a:cs typeface="Times New Roman" panose="02020603050405020304" pitchFamily="18" charset="0"/>
                      </a:endParaRPr>
                    </a:p>
                  </a:txBody>
                  <a:tcPr>
                    <a:solidFill>
                      <a:schemeClr val="bg2"/>
                    </a:solidFill>
                  </a:tcPr>
                </a:tc>
              </a:tr>
            </a:tbl>
          </a:graphicData>
        </a:graphic>
      </p:graphicFrame>
      <p:sp>
        <p:nvSpPr>
          <p:cNvPr id="16387" name="AutoShape 3" descr="МУЗЫКА ТЕМА — стоковый вект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16390" name="AutoShape 6" descr="МУЗЫКА ТЕМА — стоковый векто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муз фоны (1)\муз фоны\oie_c45MFTHIf9OP.jpg"/>
          <p:cNvPicPr>
            <a:picLocks noChangeAspect="1" noChangeArrowheads="1"/>
          </p:cNvPicPr>
          <p:nvPr/>
        </p:nvPicPr>
        <p:blipFill>
          <a:blip r:embed="rId2" cstate="print"/>
          <a:srcRect/>
          <a:stretch>
            <a:fillRect/>
          </a:stretch>
        </p:blipFill>
        <p:spPr bwMode="auto">
          <a:xfrm>
            <a:off x="0" y="2296"/>
            <a:ext cx="12194495" cy="6855704"/>
          </a:xfrm>
          <a:prstGeom prst="rect">
            <a:avLst/>
          </a:prstGeom>
          <a:noFill/>
        </p:spPr>
      </p:pic>
      <p:graphicFrame>
        <p:nvGraphicFramePr>
          <p:cNvPr id="2" name="Таблица 1"/>
          <p:cNvGraphicFramePr>
            <a:graphicFrameLocks noGrp="1"/>
          </p:cNvGraphicFramePr>
          <p:nvPr/>
        </p:nvGraphicFramePr>
        <p:xfrm>
          <a:off x="1280160" y="367974"/>
          <a:ext cx="9636369" cy="5394960"/>
        </p:xfrm>
        <a:graphic>
          <a:graphicData uri="http://schemas.openxmlformats.org/drawingml/2006/table">
            <a:tbl>
              <a:tblPr firstRow="1" bandRow="1">
                <a:tableStyleId>{5C22544A-7EE6-4342-B048-85BDC9FD1C3A}</a:tableStyleId>
              </a:tblPr>
              <a:tblGrid>
                <a:gridCol w="9636369"/>
              </a:tblGrid>
              <a:tr h="370840">
                <a:tc>
                  <a:txBody>
                    <a:bodyPr/>
                    <a:lstStyle/>
                    <a:p>
                      <a:r>
                        <a:rPr lang="ru-RU" sz="2200" b="1" kern="1200" dirty="0" err="1" smtClean="0">
                          <a:solidFill>
                            <a:schemeClr val="tx1"/>
                          </a:solidFill>
                          <a:latin typeface="Times New Roman" panose="02020603050405020304" pitchFamily="18" charset="0"/>
                          <a:ea typeface="+mn-ea"/>
                          <a:cs typeface="Times New Roman" panose="02020603050405020304" pitchFamily="18" charset="0"/>
                        </a:rPr>
                        <a:t>Подыгрывание</a:t>
                      </a:r>
                      <a:r>
                        <a:rPr lang="ru-RU" sz="2200" b="1" kern="1200" dirty="0" smtClean="0">
                          <a:solidFill>
                            <a:schemeClr val="tx1"/>
                          </a:solidFill>
                          <a:latin typeface="Times New Roman" panose="02020603050405020304" pitchFamily="18" charset="0"/>
                          <a:ea typeface="+mn-ea"/>
                          <a:cs typeface="Times New Roman" panose="02020603050405020304" pitchFamily="18" charset="0"/>
                        </a:rPr>
                        <a:t> на музыкальных инструментах при рассказывании простой, давно известной ребёнку сказки, откроет увлекательный мир музыкального творчества.</a:t>
                      </a:r>
                    </a:p>
                    <a:p>
                      <a:r>
                        <a:rPr lang="ru-RU" sz="2200" b="1" kern="1200" dirty="0" smtClean="0">
                          <a:solidFill>
                            <a:schemeClr val="tx1"/>
                          </a:solidFill>
                          <a:latin typeface="Times New Roman" panose="02020603050405020304" pitchFamily="18" charset="0"/>
                          <a:ea typeface="+mn-ea"/>
                          <a:cs typeface="Times New Roman" panose="02020603050405020304" pitchFamily="18" charset="0"/>
                        </a:rPr>
                        <a:t>С помощью </a:t>
                      </a:r>
                      <a:r>
                        <a:rPr lang="ru-RU" sz="2200" b="1" kern="1200" dirty="0" err="1" smtClean="0">
                          <a:solidFill>
                            <a:schemeClr val="tx1"/>
                          </a:solidFill>
                          <a:latin typeface="Times New Roman" panose="02020603050405020304" pitchFamily="18" charset="0"/>
                          <a:ea typeface="+mn-ea"/>
                          <a:cs typeface="Times New Roman" panose="02020603050405020304" pitchFamily="18" charset="0"/>
                        </a:rPr>
                        <a:t>сказок-шумелок</a:t>
                      </a:r>
                      <a:r>
                        <a:rPr lang="ru-RU" sz="2200" b="1" kern="1200" dirty="0" smtClean="0">
                          <a:solidFill>
                            <a:schemeClr val="tx1"/>
                          </a:solidFill>
                          <a:latin typeface="Times New Roman" panose="02020603050405020304" pitchFamily="18" charset="0"/>
                          <a:ea typeface="+mn-ea"/>
                          <a:cs typeface="Times New Roman" panose="02020603050405020304" pitchFamily="18" charset="0"/>
                        </a:rPr>
                        <a:t> осуществляется комплексное развитие ребёнка:</a:t>
                      </a:r>
                    </a:p>
                    <a:p>
                      <a:r>
                        <a:rPr lang="ru-RU" sz="2200" b="0" kern="1200" dirty="0" smtClean="0">
                          <a:solidFill>
                            <a:schemeClr val="tx1"/>
                          </a:solidFill>
                          <a:latin typeface="Times New Roman" panose="02020603050405020304" pitchFamily="18" charset="0"/>
                          <a:ea typeface="+mn-ea"/>
                          <a:cs typeface="Times New Roman" panose="02020603050405020304" pitchFamily="18" charset="0"/>
                        </a:rPr>
                        <a:t>1. Ребёнок реализует свои представления в шумах, звуках, ритмах в игровом сказочном оформлении.</a:t>
                      </a:r>
                    </a:p>
                    <a:p>
                      <a:r>
                        <a:rPr lang="ru-RU" sz="2200" b="0" kern="1200" dirty="0" smtClean="0">
                          <a:solidFill>
                            <a:schemeClr val="tx1"/>
                          </a:solidFill>
                          <a:latin typeface="Times New Roman" panose="02020603050405020304" pitchFamily="18" charset="0"/>
                          <a:ea typeface="+mn-ea"/>
                          <a:cs typeface="Times New Roman" panose="02020603050405020304" pitchFamily="18" charset="0"/>
                        </a:rPr>
                        <a:t>2. Звукоподражание на различных шумовых и детских инструментах способствует развитию творческой фантазии.</a:t>
                      </a:r>
                    </a:p>
                    <a:p>
                      <a:r>
                        <a:rPr lang="ru-RU" sz="2200" b="0" kern="1200" dirty="0" smtClean="0">
                          <a:solidFill>
                            <a:schemeClr val="tx1"/>
                          </a:solidFill>
                          <a:latin typeface="Times New Roman" panose="02020603050405020304" pitchFamily="18" charset="0"/>
                          <a:ea typeface="+mn-ea"/>
                          <a:cs typeface="Times New Roman" panose="02020603050405020304" pitchFamily="18" charset="0"/>
                        </a:rPr>
                        <a:t>3. Совместное </a:t>
                      </a:r>
                      <a:r>
                        <a:rPr lang="ru-RU" sz="2200" b="0" kern="1200" dirty="0" err="1" smtClean="0">
                          <a:solidFill>
                            <a:schemeClr val="tx1"/>
                          </a:solidFill>
                          <a:latin typeface="Times New Roman" panose="02020603050405020304" pitchFamily="18" charset="0"/>
                          <a:ea typeface="+mn-ea"/>
                          <a:cs typeface="Times New Roman" panose="02020603050405020304" pitchFamily="18" charset="0"/>
                        </a:rPr>
                        <a:t>музицирование</a:t>
                      </a:r>
                      <a:r>
                        <a:rPr lang="ru-RU" sz="2200" b="0" kern="1200" dirty="0" smtClean="0">
                          <a:solidFill>
                            <a:schemeClr val="tx1"/>
                          </a:solidFill>
                          <a:latin typeface="Times New Roman" panose="02020603050405020304" pitchFamily="18" charset="0"/>
                          <a:ea typeface="+mn-ea"/>
                          <a:cs typeface="Times New Roman" panose="02020603050405020304" pitchFamily="18" charset="0"/>
                        </a:rPr>
                        <a:t> и игровая деятельность взрослого и детей формирует навыки общения.</a:t>
                      </a:r>
                    </a:p>
                    <a:p>
                      <a:r>
                        <a:rPr lang="ru-RU" sz="2200" b="0" kern="1200" dirty="0" smtClean="0">
                          <a:solidFill>
                            <a:schemeClr val="tx1"/>
                          </a:solidFill>
                          <a:latin typeface="Times New Roman" panose="02020603050405020304" pitchFamily="18" charset="0"/>
                          <a:ea typeface="+mn-ea"/>
                          <a:cs typeface="Times New Roman" panose="02020603050405020304" pitchFamily="18" charset="0"/>
                        </a:rPr>
                        <a:t>4. Развивается слуховая память, слух детей, они различают даже небольшие оттенки звучания: громкости, продолжительности, высоты, тембра и ритмы.</a:t>
                      </a:r>
                    </a:p>
                    <a:p>
                      <a:r>
                        <a:rPr lang="ru-RU" sz="2200" b="0" kern="1200" dirty="0" smtClean="0">
                          <a:solidFill>
                            <a:schemeClr val="tx1"/>
                          </a:solidFill>
                          <a:latin typeface="Times New Roman" panose="02020603050405020304" pitchFamily="18" charset="0"/>
                          <a:ea typeface="+mn-ea"/>
                          <a:cs typeface="Times New Roman" panose="02020603050405020304" pitchFamily="18" charset="0"/>
                        </a:rPr>
                        <a:t>5. Формируются навыки сотрудничества и сотворчества.</a:t>
                      </a:r>
                    </a:p>
                    <a:p>
                      <a:r>
                        <a:rPr lang="ru-RU" sz="2200" b="0" kern="1200" dirty="0" smtClean="0">
                          <a:solidFill>
                            <a:schemeClr val="lt1"/>
                          </a:solidFill>
                          <a:latin typeface="+mn-lt"/>
                          <a:ea typeface="+mn-ea"/>
                          <a:cs typeface="+mn-cs"/>
                        </a:rPr>
                        <a:t> </a:t>
                      </a:r>
                    </a:p>
                    <a:p>
                      <a:endParaRPr lang="ru-RU" dirty="0"/>
                    </a:p>
                  </a:txBody>
                  <a:tcPr>
                    <a:solidFill>
                      <a:schemeClr val="bg2"/>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муз фоны (1)\муз фоны\oie_c45MFTHIf9OP.jpg"/>
          <p:cNvPicPr>
            <a:picLocks noChangeAspect="1" noChangeArrowheads="1"/>
          </p:cNvPicPr>
          <p:nvPr/>
        </p:nvPicPr>
        <p:blipFill>
          <a:blip r:embed="rId2" cstate="print"/>
          <a:srcRect/>
          <a:stretch>
            <a:fillRect/>
          </a:stretch>
        </p:blipFill>
        <p:spPr bwMode="auto">
          <a:xfrm>
            <a:off x="0" y="2296"/>
            <a:ext cx="12194495" cy="6855704"/>
          </a:xfrm>
          <a:prstGeom prst="rect">
            <a:avLst/>
          </a:prstGeom>
          <a:noFill/>
        </p:spPr>
      </p:pic>
      <p:graphicFrame>
        <p:nvGraphicFramePr>
          <p:cNvPr id="2" name="Таблица 1"/>
          <p:cNvGraphicFramePr>
            <a:graphicFrameLocks noGrp="1"/>
          </p:cNvGraphicFramePr>
          <p:nvPr/>
        </p:nvGraphicFramePr>
        <p:xfrm>
          <a:off x="695570" y="564921"/>
          <a:ext cx="5381673" cy="5934353"/>
        </p:xfrm>
        <a:graphic>
          <a:graphicData uri="http://schemas.openxmlformats.org/drawingml/2006/table">
            <a:tbl>
              <a:tblPr firstRow="1" bandRow="1">
                <a:tableStyleId>{5C22544A-7EE6-4342-B048-85BDC9FD1C3A}</a:tableStyleId>
              </a:tblPr>
              <a:tblGrid>
                <a:gridCol w="5381673"/>
              </a:tblGrid>
              <a:tr h="5934353">
                <a:tc>
                  <a:txBody>
                    <a:bodyPr/>
                    <a:lstStyle/>
                    <a:p>
                      <a:r>
                        <a:rPr lang="ru-RU" sz="1800" b="1" kern="1200" dirty="0" smtClean="0">
                          <a:solidFill>
                            <a:schemeClr val="tx1"/>
                          </a:solidFill>
                          <a:latin typeface="Times New Roman" panose="02020603050405020304" pitchFamily="18" charset="0"/>
                          <a:ea typeface="+mn-ea"/>
                          <a:cs typeface="Times New Roman" panose="02020603050405020304" pitchFamily="18" charset="0"/>
                        </a:rPr>
                        <a:t>Сделать музыкальные шумовые инструменты своими руками можно из самых разных ёмкостей. Для поделки подойдут металлические баночки из-под кофе, пластиковые бутылочки от йогурта,  камни, крупы и другие составляющие. Мы с детьми выбрали бутылочки из под кефира. Для создания звукового эффекта внутрь ёмкости помещают крупу, песок, мелкие камушки, бисер, пуговицы. можно украсить их по своему желанию.Тогда получаться очень красивые музыкальные шумовые инструменты, своими руками которые можно соорудить из подручных материалов. </a:t>
                      </a:r>
                    </a:p>
                  </a:txBody>
                  <a:tcPr>
                    <a:solidFill>
                      <a:schemeClr val="bg2"/>
                    </a:solidFill>
                  </a:tcPr>
                </a:tc>
              </a:tr>
            </a:tbl>
          </a:graphicData>
        </a:graphic>
      </p:graphicFrame>
      <p:pic>
        <p:nvPicPr>
          <p:cNvPr id="5" name="Изображение 4" descr="IMG_20240415_093438_528"/>
          <p:cNvPicPr>
            <a:picLocks noChangeAspect="1"/>
          </p:cNvPicPr>
          <p:nvPr/>
        </p:nvPicPr>
        <p:blipFill>
          <a:blip r:embed="rId3"/>
          <a:srcRect b="19911"/>
          <a:stretch>
            <a:fillRect/>
          </a:stretch>
        </p:blipFill>
        <p:spPr>
          <a:xfrm>
            <a:off x="6212205" y="2540"/>
            <a:ext cx="3128645" cy="3085465"/>
          </a:xfrm>
          <a:prstGeom prst="rect">
            <a:avLst/>
          </a:prstGeom>
        </p:spPr>
      </p:pic>
      <p:pic>
        <p:nvPicPr>
          <p:cNvPr id="8" name="Изображение 7" descr="IMG_20240415_094313_456"/>
          <p:cNvPicPr>
            <a:picLocks noChangeAspect="1"/>
          </p:cNvPicPr>
          <p:nvPr/>
        </p:nvPicPr>
        <p:blipFill>
          <a:blip r:embed="rId4"/>
          <a:stretch>
            <a:fillRect/>
          </a:stretch>
        </p:blipFill>
        <p:spPr>
          <a:xfrm>
            <a:off x="9340850" y="2445385"/>
            <a:ext cx="2724150" cy="3862070"/>
          </a:xfrm>
          <a:prstGeom prst="rect">
            <a:avLst/>
          </a:prstGeom>
        </p:spPr>
      </p:pic>
      <p:pic>
        <p:nvPicPr>
          <p:cNvPr id="10" name="Изображение 9" descr="IMG_20240416_101645_722"/>
          <p:cNvPicPr>
            <a:picLocks noChangeAspect="1"/>
          </p:cNvPicPr>
          <p:nvPr/>
        </p:nvPicPr>
        <p:blipFill>
          <a:blip r:embed="rId5"/>
          <a:stretch>
            <a:fillRect/>
          </a:stretch>
        </p:blipFill>
        <p:spPr>
          <a:xfrm>
            <a:off x="6093460" y="3783965"/>
            <a:ext cx="3247390" cy="24358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муз фоны (1)\муз фоны\oie_c45MFTHIf9OP.jpg"/>
          <p:cNvPicPr>
            <a:picLocks noChangeAspect="1" noChangeArrowheads="1"/>
          </p:cNvPicPr>
          <p:nvPr/>
        </p:nvPicPr>
        <p:blipFill>
          <a:blip r:embed="rId2" cstate="print"/>
          <a:srcRect/>
          <a:stretch>
            <a:fillRect/>
          </a:stretch>
        </p:blipFill>
        <p:spPr bwMode="auto">
          <a:xfrm>
            <a:off x="0" y="2296"/>
            <a:ext cx="12194495" cy="6855704"/>
          </a:xfrm>
          <a:prstGeom prst="rect">
            <a:avLst/>
          </a:prstGeom>
          <a:noFill/>
        </p:spPr>
      </p:pic>
      <p:graphicFrame>
        <p:nvGraphicFramePr>
          <p:cNvPr id="3" name="Таблица 2"/>
          <p:cNvGraphicFramePr>
            <a:graphicFrameLocks noGrp="1"/>
          </p:cNvGraphicFramePr>
          <p:nvPr/>
        </p:nvGraphicFramePr>
        <p:xfrm>
          <a:off x="773722" y="522716"/>
          <a:ext cx="10550769" cy="5596729"/>
        </p:xfrm>
        <a:graphic>
          <a:graphicData uri="http://schemas.openxmlformats.org/drawingml/2006/table">
            <a:tbl>
              <a:tblPr firstRow="1" bandRow="1">
                <a:tableStyleId>{5C22544A-7EE6-4342-B048-85BDC9FD1C3A}</a:tableStyleId>
              </a:tblPr>
              <a:tblGrid>
                <a:gridCol w="10550769"/>
              </a:tblGrid>
              <a:tr h="5596729">
                <a:tc>
                  <a:txBody>
                    <a:bodyPr/>
                    <a:lstStyle/>
                    <a:p>
                      <a:r>
                        <a:rPr lang="ru-RU" sz="2400" b="1" kern="1200" dirty="0" smtClean="0">
                          <a:solidFill>
                            <a:srgbClr val="FF0000"/>
                          </a:solidFill>
                          <a:latin typeface="Times New Roman" panose="02020603050405020304" pitchFamily="18" charset="0"/>
                          <a:ea typeface="+mn-ea"/>
                          <a:cs typeface="Times New Roman" panose="02020603050405020304" pitchFamily="18" charset="0"/>
                        </a:rPr>
                        <a:t>Методы знакомства с шумовыми инструментами адаптированные для детей.</a:t>
                      </a:r>
                    </a:p>
                    <a:p>
                      <a:r>
                        <a:rPr lang="ru-RU" sz="2400" b="0" kern="1200" dirty="0" smtClean="0">
                          <a:solidFill>
                            <a:schemeClr val="tx1"/>
                          </a:solidFill>
                          <a:latin typeface="Times New Roman" panose="02020603050405020304" pitchFamily="18" charset="0"/>
                          <a:ea typeface="+mn-ea"/>
                          <a:cs typeface="Times New Roman" panose="02020603050405020304" pitchFamily="18" charset="0"/>
                        </a:rPr>
                        <a:t>На начальном этапе необходимо познакомить детей с шумовыми инструментами: трещотками, погремушками, палочками, ложками и т.д. На занятиях необходимо познакомить детей с выразительностью звучанием инструментов, заинтересовать их.Когда накоплен первый слуховой опыт и проведена предварительная работа, нужно показать детям правильные способы игры на инструментах, учитывая их возраст, уровень развития и способности. </a:t>
                      </a:r>
                    </a:p>
                    <a:p>
                      <a:r>
                        <a:rPr lang="ru-RU" sz="2400" b="0" kern="1200" dirty="0" smtClean="0">
                          <a:solidFill>
                            <a:schemeClr val="tx1"/>
                          </a:solidFill>
                          <a:latin typeface="Times New Roman" panose="02020603050405020304" pitchFamily="18" charset="0"/>
                          <a:ea typeface="+mn-ea"/>
                          <a:cs typeface="Times New Roman" panose="02020603050405020304" pitchFamily="18" charset="0"/>
                        </a:rPr>
                        <a:t>Наличие стольких громких игрушек подразумевает обучение детей не только умению извлекать звук в нужный момент, регулировать динамику звучания, но и умение вовремя останавливаться, соблюдать тишину, чтобы услышать объяснения педагога. И для малышей это является особо трудной задачей. </a:t>
                      </a:r>
                    </a:p>
                    <a:p>
                      <a:endParaRPr lang="ru-RU" sz="2400" b="0" kern="1200" dirty="0" smtClean="0">
                        <a:solidFill>
                          <a:schemeClr val="tx1"/>
                        </a:solidFill>
                        <a:latin typeface="Times New Roman" panose="02020603050405020304" pitchFamily="18" charset="0"/>
                        <a:ea typeface="+mn-ea"/>
                        <a:cs typeface="Times New Roman" panose="02020603050405020304" pitchFamily="18" charset="0"/>
                      </a:endParaRPr>
                    </a:p>
                  </a:txBody>
                  <a:tcPr>
                    <a:solidFill>
                      <a:schemeClr val="bg2"/>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муз фоны (1)\муз фоны\oie_c45MFTHIf9OP.jpg"/>
          <p:cNvPicPr>
            <a:picLocks noChangeAspect="1" noChangeArrowheads="1"/>
          </p:cNvPicPr>
          <p:nvPr/>
        </p:nvPicPr>
        <p:blipFill>
          <a:blip r:embed="rId2" cstate="print"/>
          <a:srcRect/>
          <a:stretch>
            <a:fillRect/>
          </a:stretch>
        </p:blipFill>
        <p:spPr bwMode="auto">
          <a:xfrm>
            <a:off x="0" y="2296"/>
            <a:ext cx="12194495" cy="6855704"/>
          </a:xfrm>
          <a:prstGeom prst="rect">
            <a:avLst/>
          </a:prstGeom>
          <a:noFill/>
        </p:spPr>
      </p:pic>
      <p:graphicFrame>
        <p:nvGraphicFramePr>
          <p:cNvPr id="3" name="Таблица 2"/>
          <p:cNvGraphicFramePr>
            <a:graphicFrameLocks noGrp="1"/>
          </p:cNvGraphicFramePr>
          <p:nvPr/>
        </p:nvGraphicFramePr>
        <p:xfrm>
          <a:off x="737773" y="367973"/>
          <a:ext cx="10657058" cy="5638932"/>
        </p:xfrm>
        <a:graphic>
          <a:graphicData uri="http://schemas.openxmlformats.org/drawingml/2006/table">
            <a:tbl>
              <a:tblPr firstRow="1" bandRow="1">
                <a:tableStyleId>{5C22544A-7EE6-4342-B048-85BDC9FD1C3A}</a:tableStyleId>
              </a:tblPr>
              <a:tblGrid>
                <a:gridCol w="10657058"/>
              </a:tblGrid>
              <a:tr h="5638932">
                <a:tc>
                  <a:txBody>
                    <a:bodyPr/>
                    <a:lstStyle/>
                    <a:p>
                      <a:r>
                        <a:rPr lang="ru-RU" sz="2400" b="1" kern="1200" dirty="0" smtClean="0">
                          <a:solidFill>
                            <a:srgbClr val="002060"/>
                          </a:solidFill>
                          <a:latin typeface="Times New Roman" panose="02020603050405020304" pitchFamily="18" charset="0"/>
                          <a:ea typeface="+mn-ea"/>
                          <a:cs typeface="Times New Roman" panose="02020603050405020304" pitchFamily="18" charset="0"/>
                        </a:rPr>
                        <a:t>Требования к изделию. </a:t>
                      </a:r>
                    </a:p>
                    <a:p>
                      <a:r>
                        <a:rPr lang="ru-RU" sz="2400" b="0" kern="1200" dirty="0" smtClean="0">
                          <a:solidFill>
                            <a:srgbClr val="002060"/>
                          </a:solidFill>
                          <a:latin typeface="Times New Roman" panose="02020603050405020304" pitchFamily="18" charset="0"/>
                          <a:ea typeface="+mn-ea"/>
                          <a:cs typeface="Times New Roman" panose="02020603050405020304" pitchFamily="18" charset="0"/>
                        </a:rPr>
                        <a:t> Шумовые музыкальные инструменты должны быть красочно оформлены, тогда они будут привлекать внимание детей. Малышей привлекает все яркое, звук не должен быть резким — ребенок может испугаться. </a:t>
                      </a:r>
                    </a:p>
                    <a:p>
                      <a:endParaRPr lang="ru-RU" dirty="0"/>
                    </a:p>
                  </a:txBody>
                  <a:tcPr>
                    <a:solidFill>
                      <a:schemeClr val="bg2"/>
                    </a:solidFill>
                  </a:tcPr>
                </a:tc>
              </a:tr>
            </a:tbl>
          </a:graphicData>
        </a:graphic>
      </p:graphicFrame>
      <p:pic>
        <p:nvPicPr>
          <p:cNvPr id="4" name="Изображение 3" descr="IMG_20240416_101645_722"/>
          <p:cNvPicPr>
            <a:picLocks noChangeAspect="1"/>
          </p:cNvPicPr>
          <p:nvPr/>
        </p:nvPicPr>
        <p:blipFill>
          <a:blip r:embed="rId3"/>
          <a:stretch>
            <a:fillRect/>
          </a:stretch>
        </p:blipFill>
        <p:spPr>
          <a:xfrm>
            <a:off x="1524000" y="2000885"/>
            <a:ext cx="9144000" cy="3886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645</Words>
  <Application>Microsoft Office PowerPoint</Application>
  <PresentationFormat>Произвольный</PresentationFormat>
  <Paragraphs>35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Елена Авдеева</cp:lastModifiedBy>
  <cp:revision>55</cp:revision>
  <dcterms:created xsi:type="dcterms:W3CDTF">2022-10-17T11:38:00Z</dcterms:created>
  <dcterms:modified xsi:type="dcterms:W3CDTF">2024-04-22T11:14:11Z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8C0CA3ECCB484FC4A57594863149D11A_12</vt:lpwstr>
  </property>
  <property fmtid="{D5CDD505-2E9C-101B-9397-08002B2CF9AE}" pid="3" name="KSOProductBuildVer">
    <vt:lpwstr>1049-12.2.0.16731</vt:lpwstr>
  </property>
</Properties>
</file>